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5" r:id="rId3"/>
    <p:sldId id="262" r:id="rId4"/>
    <p:sldId id="266" r:id="rId5"/>
    <p:sldId id="271" r:id="rId6"/>
    <p:sldId id="256" r:id="rId7"/>
    <p:sldId id="257" r:id="rId8"/>
    <p:sldId id="258" r:id="rId9"/>
    <p:sldId id="259" r:id="rId10"/>
    <p:sldId id="263" r:id="rId11"/>
    <p:sldId id="260" r:id="rId12"/>
    <p:sldId id="268" r:id="rId13"/>
    <p:sldId id="264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026"/>
    <a:srgbClr val="800000"/>
    <a:srgbClr val="FAB582"/>
    <a:srgbClr val="F8F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651B-8E5C-4CC2-816F-3C191C09CBF7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EE2C5-0C7F-450A-AC36-6081A12A9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EE2C5-0C7F-450A-AC36-6081A12A9D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5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1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5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2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8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2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6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8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4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7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3982D-A0D4-4FD4-A395-1E6FB6442376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1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9000">
              <a:srgbClr val="FAB582"/>
            </a:gs>
            <a:gs pos="100000">
              <a:srgbClr val="F6802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982D-A0D4-4FD4-A395-1E6FB6442376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0E306-8563-40A8-8A37-BCC2FB83B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438400" y="4465636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16201" y="838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5000" y="152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Recent poetry prompts (“Q1”)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10668000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/>
              <a:t>analyze </a:t>
            </a:r>
            <a:r>
              <a:rPr lang="en-US" b="1" dirty="0">
                <a:solidFill>
                  <a:srgbClr val="C00000"/>
                </a:solidFill>
              </a:rPr>
              <a:t>how Oliver </a:t>
            </a:r>
            <a:r>
              <a:rPr lang="en-US" i="1" dirty="0"/>
              <a:t>[poet Mary Oliver]</a:t>
            </a:r>
            <a:r>
              <a:rPr lang="en-US" dirty="0"/>
              <a:t> conveys the relationship between the tree and family through the use of figurative language and other poetic techniques.</a:t>
            </a: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/>
              <a:t>analyze </a:t>
            </a:r>
            <a:r>
              <a:rPr lang="en-US" b="1" dirty="0">
                <a:solidFill>
                  <a:srgbClr val="C00000"/>
                </a:solidFill>
              </a:rPr>
              <a:t>how poetic devices </a:t>
            </a:r>
            <a:r>
              <a:rPr lang="en-US" dirty="0"/>
              <a:t>help to convey the speaker’s complex attitude toward desire.</a:t>
            </a:r>
          </a:p>
          <a:p>
            <a:r>
              <a:rPr lang="en-US" dirty="0" smtClean="0"/>
              <a:t>2011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/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b="1" dirty="0">
                <a:solidFill>
                  <a:srgbClr val="C00000"/>
                </a:solidFill>
              </a:rPr>
              <a:t>how the poet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conveys the complex relationship of the father and the son through the use of literary devices such as point of view and structure.</a:t>
            </a:r>
          </a:p>
          <a:p>
            <a:r>
              <a:rPr lang="en-US" dirty="0" smtClean="0"/>
              <a:t>2010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/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analyzing </a:t>
            </a:r>
            <a:r>
              <a:rPr lang="en-US" b="1" dirty="0">
                <a:solidFill>
                  <a:srgbClr val="C00000"/>
                </a:solidFill>
              </a:rPr>
              <a:t>how </a:t>
            </a:r>
            <a:r>
              <a:rPr lang="en-US" b="1" dirty="0" err="1">
                <a:solidFill>
                  <a:srgbClr val="C00000"/>
                </a:solidFill>
              </a:rPr>
              <a:t>Waniek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[poet Marilyn Nelson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Waniek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uses literary techniques to develop the complex meanings that the speaker attributes to The Century Quilt. You may wish to consider such elements as structure, imagery, and tone.</a:t>
            </a:r>
          </a:p>
          <a:p>
            <a:r>
              <a:rPr lang="en-US" dirty="0" smtClean="0"/>
              <a:t>2009b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 smtClean="0"/>
              <a:t>	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</a:t>
            </a:r>
            <a:r>
              <a:rPr lang="en-US" b="1" dirty="0">
                <a:solidFill>
                  <a:srgbClr val="C00000"/>
                </a:solidFill>
              </a:rPr>
              <a:t> how Field </a:t>
            </a:r>
            <a:r>
              <a:rPr lang="en-US" dirty="0" smtClean="0"/>
              <a:t>[poet Edward Field] employs literary devices in adapting the Icarus myth to a contemporary setting.</a:t>
            </a:r>
          </a:p>
          <a:p>
            <a:r>
              <a:rPr lang="en-US" dirty="0" smtClean="0"/>
              <a:t>2009</a:t>
            </a:r>
          </a:p>
          <a:p>
            <a:pPr marL="548640" indent="-822960">
              <a:spcAft>
                <a:spcPts val="600"/>
              </a:spcAft>
              <a:tabLst>
                <a:tab pos="822960" algn="l"/>
              </a:tabLst>
            </a:pPr>
            <a:r>
              <a:rPr lang="en-US" dirty="0"/>
              <a:t>	analyze </a:t>
            </a:r>
            <a:r>
              <a:rPr lang="en-US" b="1" dirty="0">
                <a:solidFill>
                  <a:srgbClr val="C00000"/>
                </a:solidFill>
              </a:rPr>
              <a:t>how Shakespeare </a:t>
            </a:r>
            <a:r>
              <a:rPr lang="en-US" dirty="0"/>
              <a:t>uses elements such as allusion, figurative language, and tone to convey Wolsey’s complex response to his dismissal from court.</a:t>
            </a:r>
          </a:p>
        </p:txBody>
      </p:sp>
    </p:spTree>
    <p:extLst>
      <p:ext uri="{BB962C8B-B14F-4D97-AF65-F5344CB8AC3E}">
        <p14:creationId xmlns:p14="http://schemas.microsoft.com/office/powerpoint/2010/main" val="18826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16201" y="11430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905000" y="304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Recent prose prompts (“Q2”)</a:t>
            </a:r>
            <a:endParaRPr lang="en-US" sz="32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106680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2013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Lawrence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employs literary devices to characterize the woman and capture her situation.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development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Estrella’s character. In your analysis, you may wish to consider such literary elements as selection of detail, figurative language, and tone.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r>
              <a:rPr lang="en-US" cap="sm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marL="548640" marR="0" indent="-822960">
              <a:spcBef>
                <a:spcPts val="0"/>
              </a:spcBef>
              <a:spcAft>
                <a:spcPts val="600"/>
              </a:spcAft>
              <a:tabLst>
                <a:tab pos="822960" algn="l"/>
              </a:tabLst>
            </a:pPr>
            <a:r>
              <a:rPr lang="en-US" cap="sm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b="1" dirty="0" smtClean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Highway </a:t>
            </a:r>
            <a:r>
              <a:rPr lang="en-US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[writer Thomas Highway]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literary devices to dramatize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Okimasis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experience.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Eliot</a:t>
            </a:r>
            <a:r>
              <a:rPr lang="en-US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portrays these two characters and their complex relationship as husband and wife. You may wish to consider such literary devices as narrative perspective and selection of detail.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r>
              <a:rPr lang="en-US" cap="sm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	</a:t>
            </a:r>
          </a:p>
          <a:p>
            <a:pPr marL="548640" marR="0" indent="-822960">
              <a:spcBef>
                <a:spcPts val="0"/>
              </a:spcBef>
              <a:spcAft>
                <a:spcPts val="600"/>
              </a:spcAft>
              <a:tabLst>
                <a:tab pos="822960" algn="l"/>
              </a:tabLst>
            </a:pPr>
            <a:r>
              <a:rPr lang="en-US" cap="smal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b="1" dirty="0" smtClean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Clair </a:t>
            </a:r>
            <a:r>
              <a:rPr lang="en-US" i="1" dirty="0" smtClean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[writer Maxine Clair]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uses literary techniques to characterize the adult narrator’s memories of her fifth-grade summer world.</a:t>
            </a:r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tabLst>
                <a:tab pos="822960" algn="l"/>
              </a:tabLs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8640" marR="0" indent="-822960">
              <a:spcBef>
                <a:spcPts val="0"/>
              </a:spcBef>
              <a:spcAft>
                <a:spcPts val="600"/>
              </a:spcAft>
              <a:tabLst>
                <a:tab pos="82296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Clarence Hervey’s complex character 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en-US" b="1" dirty="0" err="1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Edgeworth</a:t>
            </a:r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develops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through such literary techniques as tone, point of view, and language.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25921">
            <a:off x="557687" y="602061"/>
            <a:ext cx="3105804" cy="1143000"/>
          </a:xfrm>
        </p:spPr>
        <p:txBody>
          <a:bodyPr>
            <a:normAutofit/>
          </a:bodyPr>
          <a:lstStyle/>
          <a:p>
            <a:r>
              <a:rPr lang="en-US" sz="5600" dirty="0" smtClean="0">
                <a:solidFill>
                  <a:srgbClr val="800000"/>
                </a:solidFill>
                <a:latin typeface="Cambria" panose="02040503050406030204" pitchFamily="18" charset="0"/>
              </a:rPr>
              <a:t>So...</a:t>
            </a:r>
            <a:endParaRPr lang="en-US" sz="5600" dirty="0">
              <a:solidFill>
                <a:srgbClr val="8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2362200"/>
            <a:ext cx="9067800" cy="338296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3800" dirty="0" smtClean="0"/>
              <a:t>  Use the writers’ names often</a:t>
            </a:r>
          </a:p>
          <a:p>
            <a:pPr marL="0" indent="0" algn="ctr">
              <a:buNone/>
            </a:pPr>
            <a:endParaRPr lang="en-US" sz="3800" dirty="0" smtClean="0"/>
          </a:p>
          <a:p>
            <a:pPr algn="ctr"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3800" dirty="0" smtClean="0"/>
              <a:t>  Never tell </a:t>
            </a:r>
            <a:r>
              <a:rPr lang="en-US" sz="3800" i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what</a:t>
            </a:r>
            <a:r>
              <a:rPr lang="en-US" sz="3800" dirty="0" smtClean="0">
                <a:solidFill>
                  <a:srgbClr val="800000"/>
                </a:solidFill>
              </a:rPr>
              <a:t> </a:t>
            </a:r>
            <a:r>
              <a:rPr lang="en-US" sz="3800" dirty="0" smtClean="0"/>
              <a:t>they do </a:t>
            </a:r>
            <a:br>
              <a:rPr lang="en-US" sz="3800" dirty="0" smtClean="0"/>
            </a:br>
            <a:r>
              <a:rPr lang="en-US" sz="3800" dirty="0" smtClean="0"/>
              <a:t>without telling </a:t>
            </a:r>
            <a:r>
              <a:rPr lang="en-US" sz="3800" b="1" i="1" dirty="0">
                <a:solidFill>
                  <a:srgbClr val="800000"/>
                </a:solidFill>
                <a:latin typeface="Cambria" panose="02040503050406030204" pitchFamily="18" charset="0"/>
              </a:rPr>
              <a:t>why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667000" y="3505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85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82" y="0"/>
            <a:ext cx="916203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01" y="2438400"/>
            <a:ext cx="7686456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82" y="0"/>
            <a:ext cx="916203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01" y="2438400"/>
            <a:ext cx="7686456" cy="190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2007742"/>
            <a:ext cx="2286001" cy="28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616201" y="11430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44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10363200" cy="43434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USING </a:t>
            </a:r>
            <a:br>
              <a:rPr lang="en-US" sz="6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sz="6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THE WRITERS’ </a:t>
            </a:r>
            <a:br>
              <a:rPr lang="en-US" sz="6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en-US" sz="6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NAMES</a:t>
            </a:r>
            <a:endParaRPr lang="en-US" sz="6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525921">
            <a:off x="557687" y="602061"/>
            <a:ext cx="3105804" cy="1143000"/>
          </a:xfrm>
        </p:spPr>
        <p:txBody>
          <a:bodyPr>
            <a:normAutofit/>
          </a:bodyPr>
          <a:lstStyle/>
          <a:p>
            <a:r>
              <a:rPr lang="en-US" sz="5600" dirty="0" smtClean="0">
                <a:solidFill>
                  <a:srgbClr val="800000"/>
                </a:solidFill>
                <a:latin typeface="Cambria" panose="02040503050406030204" pitchFamily="18" charset="0"/>
              </a:rPr>
              <a:t>Why?</a:t>
            </a:r>
            <a:endParaRPr lang="en-US" sz="5600" dirty="0">
              <a:solidFill>
                <a:srgbClr val="8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38400" y="3962399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6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2362200"/>
            <a:ext cx="9067800" cy="338296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n-US" sz="3800" dirty="0" smtClean="0"/>
              <a:t>  Helps keep the focus where the prompt will state —or imply— it needs to be</a:t>
            </a:r>
          </a:p>
          <a:p>
            <a:pPr marL="0" indent="0" algn="ctr">
              <a:buNone/>
            </a:pPr>
            <a:endParaRPr lang="en-US" sz="3800" dirty="0" smtClean="0"/>
          </a:p>
          <a:p>
            <a:pPr algn="ctr">
              <a:buFont typeface="Wingdings" panose="05000000000000000000" pitchFamily="2" charset="2"/>
              <a:buChar char="ü"/>
            </a:pPr>
            <a:r>
              <a:rPr lang="en-US" sz="3800" dirty="0" smtClean="0"/>
              <a:t>  Helps avoid falling into plot summary</a:t>
            </a:r>
            <a:endParaRPr lang="en-US" sz="3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38400" y="3962399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4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2362200"/>
            <a:ext cx="9067800" cy="3382963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en-US" sz="7200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four examples ....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378477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1533" y="2590801"/>
            <a:ext cx="7772400" cy="1642533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Shakespeare</a:t>
            </a:r>
            <a:r>
              <a:rPr lang="en-US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has Hamlet decline to kill the praying Claudius</a:t>
            </a:r>
            <a:endParaRPr lang="en-US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8467" y="838200"/>
            <a:ext cx="7391400" cy="12954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Hamlet </a:t>
            </a:r>
            <a:r>
              <a:rPr lang="en-US" dirty="0" smtClean="0">
                <a:solidFill>
                  <a:srgbClr val="002060"/>
                </a:solidFill>
              </a:rPr>
              <a:t>decides </a:t>
            </a:r>
            <a:r>
              <a:rPr lang="en-US" dirty="0">
                <a:solidFill>
                  <a:srgbClr val="002060"/>
                </a:solidFill>
              </a:rPr>
              <a:t>not to </a:t>
            </a:r>
            <a:r>
              <a:rPr lang="en-US" dirty="0" smtClean="0">
                <a:solidFill>
                  <a:srgbClr val="002060"/>
                </a:solidFill>
              </a:rPr>
              <a:t>kill Claudius while he is praying.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47999" y="1905000"/>
            <a:ext cx="6874933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Then he…”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8466" y="4519084"/>
            <a:ext cx="7772400" cy="20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latin typeface="Cambria" panose="02040503050406030204" pitchFamily="18" charset="0"/>
              </a:rPr>
              <a:t>… because he wants us to see that Hamlet….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493305">
            <a:off x="588432" y="4138083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68026"/>
                </a:solidFill>
                <a:latin typeface="+mn-lt"/>
              </a:rPr>
              <a:t>Why?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667001" y="25908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1533" y="2590801"/>
            <a:ext cx="7772400" cy="1642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rgbClr val="C00000"/>
                </a:solidFill>
                <a:latin typeface="Cambria" panose="02040503050406030204" pitchFamily="18" charset="0"/>
              </a:rPr>
              <a:t>Rich</a:t>
            </a:r>
            <a:r>
              <a:rPr lang="en-US" i="1" dirty="0">
                <a:latin typeface="Cambria" panose="02040503050406030204" pitchFamily="18" charset="0"/>
              </a:rPr>
              <a:t> introduces the storm metaphor in line 7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548467" y="838200"/>
            <a:ext cx="73914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There is a storm metaphor in line 7.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56467" y="1485900"/>
            <a:ext cx="6722533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And there’s a…”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8466" y="4519084"/>
            <a:ext cx="7772400" cy="20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latin typeface="Cambria" panose="02040503050406030204" pitchFamily="18" charset="0"/>
              </a:rPr>
              <a:t>… to emphasize the similarities between….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83934" y="2362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 rot="20493305">
            <a:off x="588432" y="4138083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68026"/>
                </a:solidFill>
                <a:latin typeface="+mn-lt"/>
              </a:rPr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22483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1533" y="2590801"/>
            <a:ext cx="7772400" cy="1642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solidFill>
                  <a:srgbClr val="C00000"/>
                </a:solidFill>
                <a:latin typeface="Cambria" panose="02040503050406030204" pitchFamily="18" charset="0"/>
              </a:rPr>
              <a:t>Morrison</a:t>
            </a:r>
            <a:r>
              <a:rPr lang="en-US" i="1" dirty="0">
                <a:latin typeface="Cambria" panose="02040503050406030204" pitchFamily="18" charset="0"/>
              </a:rPr>
              <a:t> presents us with Pilate, a woman without a navel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548467" y="838200"/>
            <a:ext cx="73914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Pilate has no navel.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56467" y="1485900"/>
            <a:ext cx="6722533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And First Corinthians…”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8466" y="4519084"/>
            <a:ext cx="7772400" cy="20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>
                <a:latin typeface="Cambria" panose="02040503050406030204" pitchFamily="18" charset="0"/>
              </a:rPr>
              <a:t>to reinforce the suggestion that the character she is creating….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83934" y="23622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 rot="20493305">
            <a:off x="477925" y="4138084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68026"/>
                </a:solidFill>
                <a:latin typeface="+mn-lt"/>
              </a:rPr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432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1533" y="2853268"/>
            <a:ext cx="7772400" cy="164253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i="1" dirty="0" err="1">
                <a:solidFill>
                  <a:srgbClr val="C00000"/>
                </a:solidFill>
                <a:latin typeface="Cambria" panose="02040503050406030204" pitchFamily="18" charset="0"/>
              </a:rPr>
              <a:t>García-Márquez</a:t>
            </a:r>
            <a:r>
              <a:rPr lang="en-US" i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i="1" dirty="0">
                <a:latin typeface="Cambria" panose="02040503050406030204" pitchFamily="18" charset="0"/>
              </a:rPr>
              <a:t>has </a:t>
            </a:r>
            <a:r>
              <a:rPr lang="en-US" i="1" dirty="0" err="1">
                <a:latin typeface="Cambria" panose="02040503050406030204" pitchFamily="18" charset="0"/>
              </a:rPr>
              <a:t>Remedios</a:t>
            </a:r>
            <a:r>
              <a:rPr lang="en-US" i="1" dirty="0">
                <a:latin typeface="Cambria" panose="02040503050406030204" pitchFamily="18" charset="0"/>
              </a:rPr>
              <a:t> the Beauty rise into the sky and out of sight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616201" y="600279"/>
            <a:ext cx="73914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002060"/>
                </a:solidFill>
              </a:rPr>
              <a:t>Remedios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the Beauty ascends into the sky and out of sight</a:t>
            </a:r>
            <a:r>
              <a:rPr lang="en-US" dirty="0">
                <a:solidFill>
                  <a:srgbClr val="002060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276600" y="1866900"/>
            <a:ext cx="6273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060"/>
                </a:solidFill>
              </a:rPr>
              <a:t>“</a:t>
            </a:r>
            <a:r>
              <a:rPr lang="en-US" dirty="0" smtClean="0">
                <a:solidFill>
                  <a:srgbClr val="002060"/>
                </a:solidFill>
              </a:rPr>
              <a:t>And then…”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8466" y="4519084"/>
            <a:ext cx="7772400" cy="2003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latin typeface="Cambria" panose="02040503050406030204" pitchFamily="18" charset="0"/>
              </a:rPr>
              <a:t>to create in the reader a sensation of….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16201" y="2628900"/>
            <a:ext cx="725593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 rot="20493305">
            <a:off x="173125" y="4405211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68026"/>
                </a:solidFill>
                <a:latin typeface="+mn-lt"/>
              </a:rPr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37077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202</Words>
  <Application>Microsoft Office PowerPoint</Application>
  <PresentationFormat>Widescreen</PresentationFormat>
  <Paragraphs>57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USING  THE WRITERS’  NAMES</vt:lpstr>
      <vt:lpstr>Why?</vt:lpstr>
      <vt:lpstr>PowerPoint Presentation</vt:lpstr>
      <vt:lpstr>PowerPoint Presentation</vt:lpstr>
      <vt:lpstr>Shakespeare has Hamlet decline to kill the praying Claudius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So...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Shakespeare has Hamlet decline to kill the praying Claudius</dc:title>
  <dc:creator>Skip Nicholson</dc:creator>
  <cp:lastModifiedBy>Skip Nicholson</cp:lastModifiedBy>
  <cp:revision>23</cp:revision>
  <dcterms:created xsi:type="dcterms:W3CDTF">2010-08-03T04:51:44Z</dcterms:created>
  <dcterms:modified xsi:type="dcterms:W3CDTF">2014-04-04T20:06:30Z</dcterms:modified>
</cp:coreProperties>
</file>